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6" r:id="rId4"/>
    <p:sldId id="265" r:id="rId5"/>
    <p:sldId id="269" r:id="rId6"/>
    <p:sldId id="268" r:id="rId7"/>
    <p:sldId id="285" r:id="rId8"/>
    <p:sldId id="286" r:id="rId9"/>
    <p:sldId id="284" r:id="rId10"/>
    <p:sldId id="270" r:id="rId11"/>
    <p:sldId id="271" r:id="rId12"/>
    <p:sldId id="272" r:id="rId13"/>
    <p:sldId id="273" r:id="rId14"/>
    <p:sldId id="274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나눔고딕" panose="020B0600000101010101" charset="-127"/>
      <p:regular r:id="rId25"/>
      <p:bold r:id="rId26"/>
    </p:embeddedFont>
    <p:embeddedFont>
      <p:font typeface="Bell MT" panose="02020503060305020303" pitchFamily="18" charset="0"/>
      <p:regular r:id="rId27"/>
      <p:bold r:id="rId28"/>
      <p: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고딕" panose="02000500000000000000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1657B93F-AC79-4F53-B348-4B7581251577}">
          <p14:sldIdLst>
            <p14:sldId id="257"/>
            <p14:sldId id="258"/>
            <p14:sldId id="266"/>
            <p14:sldId id="265"/>
            <p14:sldId id="269"/>
            <p14:sldId id="268"/>
            <p14:sldId id="285"/>
            <p14:sldId id="286"/>
            <p14:sldId id="284"/>
            <p14:sldId id="270"/>
            <p14:sldId id="271"/>
            <p14:sldId id="272"/>
            <p14:sldId id="273"/>
            <p14:sldId id="274"/>
            <p14:sldId id="287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5F"/>
    <a:srgbClr val="366C5B"/>
    <a:srgbClr val="EDF6FD"/>
    <a:srgbClr val="E4F1FC"/>
    <a:srgbClr val="FFFFCC"/>
    <a:srgbClr val="FFFFD9"/>
    <a:srgbClr val="FF99CC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7" autoAdjust="0"/>
    <p:restoredTop sz="94660"/>
  </p:normalViewPr>
  <p:slideViewPr>
    <p:cSldViewPr>
      <p:cViewPr varScale="1">
        <p:scale>
          <a:sx n="107" d="100"/>
          <a:sy n="107" d="100"/>
        </p:scale>
        <p:origin x="91" y="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27D74-848A-405A-AB08-C3F702D14304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E9B69-243F-4F37-A271-36D5B116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3284-4031-4362-AE3A-B179B6BAB05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070A-B5FC-4999-BE0B-445724BA412C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8177-4B4B-4B2B-A38A-0780397F7AB4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F039-94AF-429D-93C9-F2260C6928C9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236-F578-4E46-B665-F57B1030B23F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E24AA-E32B-4F30-987E-47A216FB74E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964F-1381-4DF4-971A-DCE907E4565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9DE3-CE6F-4F42-99BD-F5A64B05BD47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8E41-1CDA-4542-A28A-B66C59699DFD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D8F8-88CE-4225-997E-BFD8703BFBD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75CA-350B-42EF-A5D5-C4D47435B00E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8606-FB8D-4563-B6B6-1726CDD87E85}" type="datetime1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58974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51586"/>
            <a:ext cx="561662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나만의  레시피  공유  애플리케이션</a:t>
            </a:r>
            <a:r>
              <a:rPr lang="en-US" altLang="ko-KR" sz="28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3898" y="3589438"/>
            <a:ext cx="5616624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100" b="1" spc="60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카메라를 통한 식재료 인식</a:t>
            </a:r>
            <a:endParaRPr lang="ko-KR" altLang="en-US" sz="1100" b="1" spc="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8054-6DC5-45D8-A419-5C7FB24DEC96}"/>
              </a:ext>
            </a:extLst>
          </p:cNvPr>
          <p:cNvSpPr txBox="1"/>
          <p:nvPr/>
        </p:nvSpPr>
        <p:spPr>
          <a:xfrm>
            <a:off x="7128284" y="4450570"/>
            <a:ext cx="2088232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  장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2015152012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박병남</a:t>
            </a:r>
            <a:endParaRPr lang="en-US" altLang="ko-KR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2015152024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유현승팀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원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 : 2015152027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이동준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87C39-CAB3-43C6-B4F8-336B5C8DB396}"/>
              </a:ext>
            </a:extLst>
          </p:cNvPr>
          <p:cNvSpPr txBox="1"/>
          <p:nvPr/>
        </p:nvSpPr>
        <p:spPr>
          <a:xfrm>
            <a:off x="7596336" y="4155926"/>
            <a:ext cx="19442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최종필 교수님</a:t>
            </a:r>
            <a:endParaRPr lang="ko-KR" altLang="en-US" sz="11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CAD28E-9AC2-4630-B914-A2E4A577BDFC}"/>
              </a:ext>
            </a:extLst>
          </p:cNvPr>
          <p:cNvCxnSpPr>
            <a:cxnSpLocks/>
          </p:cNvCxnSpPr>
          <p:nvPr/>
        </p:nvCxnSpPr>
        <p:spPr>
          <a:xfrm>
            <a:off x="8172400" y="4417536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C11951-9429-45AD-880A-8C5287B401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20" y="0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FE20-A431-4E0D-B252-E0DE1C482132}"/>
              </a:ext>
            </a:extLst>
          </p:cNvPr>
          <p:cNvSpPr/>
          <p:nvPr/>
        </p:nvSpPr>
        <p:spPr>
          <a:xfrm>
            <a:off x="3902587" y="3093835"/>
            <a:ext cx="133882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‘ </a:t>
            </a:r>
            <a:r>
              <a:rPr lang="ko-KR" altLang="en-US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혼      쿡 </a:t>
            </a:r>
            <a:r>
              <a:rPr lang="en-US" altLang="ko-KR" sz="2800" b="1" spc="-30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rPr>
              <a:t>’</a:t>
            </a:r>
            <a:endParaRPr lang="ko-KR" altLang="en-US" sz="2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6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003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시나리오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15C3B644-7722-4022-A185-68D25441B72A}"/>
              </a:ext>
            </a:extLst>
          </p:cNvPr>
          <p:cNvSpPr/>
          <p:nvPr/>
        </p:nvSpPr>
        <p:spPr>
          <a:xfrm>
            <a:off x="1907704" y="1535913"/>
            <a:ext cx="5976664" cy="2602087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555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 시나리오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CFD20-F977-4C43-BD63-6AC31595F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0" y="767957"/>
            <a:ext cx="1121461" cy="112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067C7-241C-405E-BA0A-DB4A431F2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31" y="3132042"/>
            <a:ext cx="1079246" cy="107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ADD6-F7B5-413B-BCF0-2234EA9CF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2678769"/>
            <a:ext cx="648072" cy="5491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0BA72A-96FF-4D81-BA58-7DF8646884AC}"/>
              </a:ext>
            </a:extLst>
          </p:cNvPr>
          <p:cNvGrpSpPr/>
          <p:nvPr/>
        </p:nvGrpSpPr>
        <p:grpSpPr>
          <a:xfrm>
            <a:off x="2315352" y="3154469"/>
            <a:ext cx="1194569" cy="1034391"/>
            <a:chOff x="1591288" y="2890031"/>
            <a:chExt cx="1728192" cy="1635645"/>
          </a:xfrm>
          <a:solidFill>
            <a:schemeClr val="bg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6522CB-24CD-4C09-AAF3-5D9F001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88" y="2890031"/>
              <a:ext cx="1728192" cy="16356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A64F31-4E5B-4D4A-8E02-07E8F54C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55" y="3147814"/>
              <a:ext cx="396339" cy="5661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376-707C-45BF-8425-2B161D2680F2}"/>
              </a:ext>
            </a:extLst>
          </p:cNvPr>
          <p:cNvSpPr txBox="1"/>
          <p:nvPr/>
        </p:nvSpPr>
        <p:spPr>
          <a:xfrm>
            <a:off x="5165501" y="1807324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44D48A-1462-41AC-8971-810C497944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0803" flipH="1">
            <a:off x="6608149" y="1568096"/>
            <a:ext cx="668610" cy="668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5B528C-C1D5-4992-9CAE-D0A65D285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6724" y="3768143"/>
            <a:ext cx="668610" cy="6686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011315-DC76-4055-A507-3E14CA934C23}"/>
              </a:ext>
            </a:extLst>
          </p:cNvPr>
          <p:cNvSpPr txBox="1"/>
          <p:nvPr/>
        </p:nvSpPr>
        <p:spPr>
          <a:xfrm>
            <a:off x="7482077" y="3903511"/>
            <a:ext cx="73014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MySQL</a:t>
            </a:r>
          </a:p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php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DEFD60-67B2-4416-95E6-A8CA888893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0481" flipH="1">
            <a:off x="2458218" y="1596621"/>
            <a:ext cx="668610" cy="668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B14D-88F6-409D-98E0-4085D65335E2}"/>
              </a:ext>
            </a:extLst>
          </p:cNvPr>
          <p:cNvSpPr txBox="1"/>
          <p:nvPr/>
        </p:nvSpPr>
        <p:spPr>
          <a:xfrm>
            <a:off x="4114466" y="4466672"/>
            <a:ext cx="187312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1. AR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카메라 가동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36B39D-A591-43DE-8511-5E6759745BBA}"/>
              </a:ext>
            </a:extLst>
          </p:cNvPr>
          <p:cNvSpPr txBox="1"/>
          <p:nvPr/>
        </p:nvSpPr>
        <p:spPr>
          <a:xfrm>
            <a:off x="1684586" y="1166582"/>
            <a:ext cx="187220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2.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식재료 인식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738A-DFFD-408A-B2F9-64221482C9B9}"/>
              </a:ext>
            </a:extLst>
          </p:cNvPr>
          <p:cNvSpPr txBox="1"/>
          <p:nvPr/>
        </p:nvSpPr>
        <p:spPr>
          <a:xfrm>
            <a:off x="6570739" y="1153144"/>
            <a:ext cx="20293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i="1" spc="-15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가능 레시피 조회</a:t>
            </a:r>
            <a:endParaRPr lang="ko-KR" altLang="en-US" b="1" i="1" spc="-15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81254-28DF-435F-AA44-873B28442B69}"/>
              </a:ext>
            </a:extLst>
          </p:cNvPr>
          <p:cNvSpPr txBox="1"/>
          <p:nvPr/>
        </p:nvSpPr>
        <p:spPr>
          <a:xfrm>
            <a:off x="5159044" y="2016499"/>
            <a:ext cx="10030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+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영양정보</a:t>
            </a:r>
            <a:endParaRPr lang="en-US" altLang="ko-KR" sz="1400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773D7D-CE63-4BFE-9A90-67884B877F5D}"/>
              </a:ext>
            </a:extLst>
          </p:cNvPr>
          <p:cNvSpPr txBox="1"/>
          <p:nvPr/>
        </p:nvSpPr>
        <p:spPr>
          <a:xfrm>
            <a:off x="2390762" y="4262868"/>
            <a:ext cx="999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App </a:t>
            </a:r>
            <a:r>
              <a:rPr lang="ko-KR" altLang="en-US" sz="14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  <a:endParaRPr lang="ko-KR" altLang="en-US" sz="1400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6496D0-EFDB-43E7-9BF4-18E8475D57A1}"/>
              </a:ext>
            </a:extLst>
          </p:cNvPr>
          <p:cNvGrpSpPr/>
          <p:nvPr/>
        </p:nvGrpSpPr>
        <p:grpSpPr>
          <a:xfrm>
            <a:off x="4549680" y="2338175"/>
            <a:ext cx="801111" cy="1097671"/>
            <a:chOff x="4549680" y="2338175"/>
            <a:chExt cx="801111" cy="1097671"/>
          </a:xfrm>
        </p:grpSpPr>
        <p:pic>
          <p:nvPicPr>
            <p:cNvPr id="45" name="Picture 2" descr="C:\Users\jino\Downloads\noun_33801_cc.png">
              <a:extLst>
                <a:ext uri="{FF2B5EF4-FFF2-40B4-BE49-F238E27FC236}">
                  <a16:creationId xmlns:a16="http://schemas.microsoft.com/office/drawing/2014/main" id="{09321D64-23BB-4D7B-A7E6-71B1B504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4572000" y="2338175"/>
              <a:ext cx="778791" cy="7502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960820-C9DB-4B49-A01F-9D34F267F241}"/>
                </a:ext>
              </a:extLst>
            </p:cNvPr>
            <p:cNvSpPr/>
            <p:nvPr/>
          </p:nvSpPr>
          <p:spPr>
            <a:xfrm>
              <a:off x="4549680" y="306651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‘ </a:t>
              </a:r>
              <a:r>
                <a:rPr lang="ko-KR" altLang="en-US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혼      쿡 </a:t>
              </a:r>
              <a:r>
                <a:rPr lang="en-US" altLang="ko-KR" b="1" spc="-300">
                  <a:solidFill>
                    <a:srgbClr val="4AB48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rPr>
                <a:t>’</a:t>
              </a:r>
              <a:endParaRPr lang="ko-KR" altLang="en-US" sz="1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479675-04C0-4A37-A5F6-D622C5077BFB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49" name="Picture 2" descr="C:\Users\jino\Downloads\noun_33801_cc.png">
              <a:extLst>
                <a:ext uri="{FF2B5EF4-FFF2-40B4-BE49-F238E27FC236}">
                  <a16:creationId xmlns:a16="http://schemas.microsoft.com/office/drawing/2014/main" id="{4D22B5D5-C6AC-44B6-92B4-A157DD08D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DCD8E4-1FE3-44AD-871A-E60F8F8EE557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31035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004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개발 환경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5EE59D-A7C6-4A7D-B94F-8FC7D4720815}"/>
              </a:ext>
            </a:extLst>
          </p:cNvPr>
          <p:cNvCxnSpPr>
            <a:cxnSpLocks/>
          </p:cNvCxnSpPr>
          <p:nvPr/>
        </p:nvCxnSpPr>
        <p:spPr>
          <a:xfrm>
            <a:off x="3656484" y="3647208"/>
            <a:ext cx="1152130" cy="683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8BCD17-23B6-4487-8E8E-B05D974DFF50}"/>
              </a:ext>
            </a:extLst>
          </p:cNvPr>
          <p:cNvCxnSpPr>
            <a:cxnSpLocks/>
          </p:cNvCxnSpPr>
          <p:nvPr/>
        </p:nvCxnSpPr>
        <p:spPr>
          <a:xfrm flipV="1">
            <a:off x="3656484" y="939514"/>
            <a:ext cx="1656184" cy="966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CE149D-297D-4818-8B44-7DFFA3B240FC}"/>
              </a:ext>
            </a:extLst>
          </p:cNvPr>
          <p:cNvCxnSpPr>
            <a:cxnSpLocks/>
          </p:cNvCxnSpPr>
          <p:nvPr/>
        </p:nvCxnSpPr>
        <p:spPr>
          <a:xfrm flipV="1">
            <a:off x="3656484" y="1812070"/>
            <a:ext cx="1728192" cy="530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C92299-20EB-4097-BD63-2F248D98854B}"/>
              </a:ext>
            </a:extLst>
          </p:cNvPr>
          <p:cNvCxnSpPr>
            <a:cxnSpLocks/>
          </p:cNvCxnSpPr>
          <p:nvPr/>
        </p:nvCxnSpPr>
        <p:spPr>
          <a:xfrm>
            <a:off x="3656484" y="3215156"/>
            <a:ext cx="1656184" cy="515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발 환 경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B70FB5-3751-4665-9359-7510D60F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022"/>
              </p:ext>
            </p:extLst>
          </p:nvPr>
        </p:nvGraphicFramePr>
        <p:xfrm>
          <a:off x="4304556" y="901174"/>
          <a:ext cx="3744416" cy="375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</a:tblGrid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Windows 10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C#, Python 3.7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Unity 2018.4.9f1, Visual Studio 2015</a:t>
                      </a:r>
                    </a:p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PyCharm Community Edition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MySQL, Vuforia Engine</a:t>
                      </a:r>
                      <a:endParaRPr lang="ko-KR" altLang="en-US" sz="1600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나눔고딕" panose="020B0600000101010101" charset="-127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626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ell MT" panose="02020503060305020303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• </a:t>
                      </a:r>
                      <a:r>
                        <a:rPr lang="en-US" altLang="ko-KR" sz="1600" b="0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Samsung Galaxy S9 (Android)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52D2DB-F745-4C48-A240-7E656DC4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89826"/>
              </p:ext>
            </p:extLst>
          </p:nvPr>
        </p:nvGraphicFramePr>
        <p:xfrm>
          <a:off x="1928292" y="1484434"/>
          <a:ext cx="1728192" cy="259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    영    체    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언    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   발    도    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547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 이 터 베 이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5793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                  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    바    이    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3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039F3C-93C9-4232-947F-4301037F86CF}"/>
              </a:ext>
            </a:extLst>
          </p:cNvPr>
          <p:cNvCxnSpPr>
            <a:cxnSpLocks/>
          </p:cNvCxnSpPr>
          <p:nvPr/>
        </p:nvCxnSpPr>
        <p:spPr>
          <a:xfrm flipV="1">
            <a:off x="3656484" y="901174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07F96F-9511-4696-A321-F2F5C5D1233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656484" y="2778878"/>
            <a:ext cx="648072" cy="1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1C0FF-720B-4F90-95FE-3A44FE1EE6C4}"/>
              </a:ext>
            </a:extLst>
          </p:cNvPr>
          <p:cNvCxnSpPr>
            <a:cxnSpLocks/>
          </p:cNvCxnSpPr>
          <p:nvPr/>
        </p:nvCxnSpPr>
        <p:spPr>
          <a:xfrm>
            <a:off x="3656484" y="4076722"/>
            <a:ext cx="648072" cy="583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18E0AD-094B-43C0-A307-AF248049D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557">
            <a:off x="3766923" y="2342216"/>
            <a:ext cx="368451" cy="3684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7431E57-A867-4972-8F7F-818590C4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03" y="1338448"/>
            <a:ext cx="401659" cy="29576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9848BA-D472-48B6-8483-B0ECE660E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84" y="2816222"/>
            <a:ext cx="648072" cy="4572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30224B8-A9A5-489A-9007-17A9B23F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876">
            <a:off x="3759176" y="1884553"/>
            <a:ext cx="442688" cy="28003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2E9935A-1B4F-4451-AE34-5FE7CB4B7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2" y="3422241"/>
            <a:ext cx="565298" cy="302523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0B1F792-AF70-467E-8B31-C16853600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219">
            <a:off x="3565907" y="3803906"/>
            <a:ext cx="837695" cy="4538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0CFBA1-3811-4463-8CB3-B6F26E3A301C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6" name="Picture 2" descr="C:\Users\jino\Downloads\noun_33801_cc.png">
              <a:extLst>
                <a:ext uri="{FF2B5EF4-FFF2-40B4-BE49-F238E27FC236}">
                  <a16:creationId xmlns:a16="http://schemas.microsoft.com/office/drawing/2014/main" id="{DFA09124-5684-4D78-ADB0-127970EC0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B90A3-098C-493E-9DF4-345FA8064054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138991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005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시스템 구성도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1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정육면체 28"/>
          <p:cNvSpPr/>
          <p:nvPr/>
        </p:nvSpPr>
        <p:spPr>
          <a:xfrm>
            <a:off x="616281" y="1805700"/>
            <a:ext cx="2088232" cy="2110180"/>
          </a:xfrm>
          <a:prstGeom prst="cube">
            <a:avLst>
              <a:gd name="adj" fmla="val 13707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79712" y="457200"/>
            <a:ext cx="691276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56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257555-1EB7-4118-890F-E1A19975242A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5F3FF1AE-2473-4FDA-8B6F-9D26EB3BEF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08E71-0B27-4CB5-B1A1-2B7DFF8B42C6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6281" y="2122454"/>
            <a:ext cx="1792289" cy="42560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70287" y="2635303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시각화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0287" y="3064154"/>
            <a:ext cx="1646836" cy="31955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287" y="3470953"/>
            <a:ext cx="1646169" cy="345451"/>
          </a:xfrm>
          <a:prstGeom prst="rect">
            <a:avLst/>
          </a:prstGeom>
          <a:solidFill>
            <a:srgbClr val="C2E49C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Vuforia</a:t>
            </a:r>
            <a:r>
              <a:rPr lang="en-US" altLang="ko-KR" sz="1500" dirty="0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60038" y="1112980"/>
            <a:ext cx="1908106" cy="454961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Ser.</a:t>
            </a:r>
            <a:endParaRPr lang="ko-KR" altLang="en-US" b="1" dirty="0"/>
          </a:p>
        </p:txBody>
      </p:sp>
      <p:sp>
        <p:nvSpPr>
          <p:cNvPr id="30" name="정육면체 29"/>
          <p:cNvSpPr/>
          <p:nvPr/>
        </p:nvSpPr>
        <p:spPr>
          <a:xfrm>
            <a:off x="3960377" y="903470"/>
            <a:ext cx="2088232" cy="1570287"/>
          </a:xfrm>
          <a:prstGeom prst="cube">
            <a:avLst>
              <a:gd name="adj" fmla="val 13078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42476" y="1749292"/>
            <a:ext cx="1710190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유사도 측정으로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레시피 추천</a:t>
            </a:r>
          </a:p>
        </p:txBody>
      </p:sp>
      <p:sp>
        <p:nvSpPr>
          <p:cNvPr id="32" name="원통 31"/>
          <p:cNvSpPr/>
          <p:nvPr/>
        </p:nvSpPr>
        <p:spPr>
          <a:xfrm>
            <a:off x="6553200" y="846093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7640" y="3269208"/>
            <a:ext cx="1948496" cy="458132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Vuforia</a:t>
            </a:r>
            <a:r>
              <a:rPr lang="en-US" altLang="ko-KR" b="1" dirty="0"/>
              <a:t> Ser.</a:t>
            </a:r>
            <a:endParaRPr lang="ko-KR" altLang="en-US" b="1" dirty="0"/>
          </a:p>
        </p:txBody>
      </p:sp>
      <p:sp>
        <p:nvSpPr>
          <p:cNvPr id="35" name="정육면체 34"/>
          <p:cNvSpPr/>
          <p:nvPr/>
        </p:nvSpPr>
        <p:spPr>
          <a:xfrm>
            <a:off x="3852045" y="3051015"/>
            <a:ext cx="2178242" cy="1584297"/>
          </a:xfrm>
          <a:prstGeom prst="cube">
            <a:avLst>
              <a:gd name="adj" fmla="val 13385"/>
            </a:avLst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39731" y="3897427"/>
            <a:ext cx="1783694" cy="567798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매핑</a:t>
            </a:r>
          </a:p>
        </p:txBody>
      </p:sp>
      <p:cxnSp>
        <p:nvCxnSpPr>
          <p:cNvPr id="41" name="직선 연결선 40"/>
          <p:cNvCxnSpPr>
            <a:stCxn id="29" idx="5"/>
            <a:endCxn id="30" idx="2"/>
          </p:cNvCxnSpPr>
          <p:nvPr/>
        </p:nvCxnSpPr>
        <p:spPr>
          <a:xfrm flipV="1">
            <a:off x="2704513" y="1791295"/>
            <a:ext cx="1255864" cy="92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8964" y="2497984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98900" y="151290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9" idx="5"/>
            <a:endCxn id="35" idx="2"/>
          </p:cNvCxnSpPr>
          <p:nvPr/>
        </p:nvCxnSpPr>
        <p:spPr>
          <a:xfrm>
            <a:off x="2704513" y="2717673"/>
            <a:ext cx="1147532" cy="12315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613234" y="3533487"/>
            <a:ext cx="347143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69853" y="1915886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27376" y="3378954"/>
            <a:ext cx="437279" cy="4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http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02150" y="1034755"/>
            <a:ext cx="1351993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DB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6636191" y="152087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사용자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커뮤니티 정보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636191" y="1926525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음식별</a:t>
            </a:r>
            <a:r>
              <a:rPr lang="ko-KR" altLang="en-US" sz="1500" dirty="0">
                <a:solidFill>
                  <a:schemeClr val="tx1"/>
                </a:solidFill>
              </a:rPr>
              <a:t> 유사도</a:t>
            </a:r>
          </a:p>
        </p:txBody>
      </p:sp>
      <p:sp>
        <p:nvSpPr>
          <p:cNvPr id="56" name="원통 55"/>
          <p:cNvSpPr/>
          <p:nvPr/>
        </p:nvSpPr>
        <p:spPr>
          <a:xfrm>
            <a:off x="6478301" y="3002572"/>
            <a:ext cx="2277197" cy="1627664"/>
          </a:xfrm>
          <a:prstGeom prst="can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98537" y="3185548"/>
            <a:ext cx="1475688" cy="432048"/>
          </a:xfrm>
          <a:prstGeom prst="rect">
            <a:avLst/>
          </a:prstGeom>
          <a:solidFill>
            <a:srgbClr val="92D050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Vufoira</a:t>
            </a:r>
            <a:r>
              <a:rPr lang="en-US" altLang="ko-KR" b="1" dirty="0"/>
              <a:t> DB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6561292" y="3816404"/>
            <a:ext cx="2111214" cy="341454"/>
          </a:xfrm>
          <a:prstGeom prst="rect">
            <a:avLst/>
          </a:prstGeom>
          <a:noFill/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식재료 이미지</a:t>
            </a:r>
          </a:p>
        </p:txBody>
      </p:sp>
      <p:cxnSp>
        <p:nvCxnSpPr>
          <p:cNvPr id="60" name="직선 연결선 59"/>
          <p:cNvCxnSpPr>
            <a:stCxn id="30" idx="5"/>
            <a:endCxn id="32" idx="2"/>
          </p:cNvCxnSpPr>
          <p:nvPr/>
        </p:nvCxnSpPr>
        <p:spPr>
          <a:xfrm>
            <a:off x="6048609" y="1585932"/>
            <a:ext cx="504591" cy="73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5" idx="5"/>
            <a:endCxn id="56" idx="2"/>
          </p:cNvCxnSpPr>
          <p:nvPr/>
        </p:nvCxnSpPr>
        <p:spPr>
          <a:xfrm>
            <a:off x="6030287" y="3737134"/>
            <a:ext cx="448014" cy="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006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필요기술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선행연구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80A569-15B9-4507-9F40-CBE09F4D59C9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AECAB79E-62CA-41FA-A77D-068A16472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8403A7-7965-49FC-8CEC-D2A63657303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AA5FFD-60D5-4A75-991C-C4926A18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1198925"/>
            <a:ext cx="5616624" cy="2644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10C29-46FC-4720-AD4F-F5F8F6366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82" y="2283722"/>
            <a:ext cx="3711198" cy="16608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0F5F9-215E-4DD0-AF4D-15FD0BF38250}"/>
              </a:ext>
            </a:extLst>
          </p:cNvPr>
          <p:cNvSpPr/>
          <p:nvPr/>
        </p:nvSpPr>
        <p:spPr>
          <a:xfrm>
            <a:off x="2193310" y="4055126"/>
            <a:ext cx="5432693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이미지 타겟을 설정하고 유니티 환경에서 뷰포리아 엔진을 적용시켜 </a:t>
            </a:r>
            <a:endParaRPr lang="en-US" altLang="ko-KR" sz="1600" b="1" spc="-150">
              <a:solidFill>
                <a:srgbClr val="FFFF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식재료를</a:t>
            </a:r>
            <a:r>
              <a:rPr lang="en-US" altLang="ko-KR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spc="-150">
                <a:solidFill>
                  <a:srgbClr val="FFFF00"/>
                </a:solidFill>
                <a:latin typeface="나눔고딕" panose="020B0600000101010101" charset="-127"/>
                <a:ea typeface="나눔고딕" panose="020B0600000101010101" charset="-127"/>
              </a:rPr>
              <a:t>인식할 때 필요한 기술</a:t>
            </a:r>
            <a:endParaRPr lang="ko-KR" altLang="en-US" sz="16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007</a:t>
            </a:r>
          </a:p>
          <a:p>
            <a:pPr algn="ctr"/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업무 분담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534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 무 분 담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3D22537-73F9-4D3E-B5E4-D4D05F8C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80340"/>
              </p:ext>
            </p:extLst>
          </p:nvPr>
        </p:nvGraphicFramePr>
        <p:xfrm>
          <a:off x="2059904" y="956899"/>
          <a:ext cx="6408712" cy="3336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59680">
                  <a:extLst>
                    <a:ext uri="{9D8B030D-6E8A-4147-A177-3AD203B41FA5}">
                      <a16:colId xmlns:a16="http://schemas.microsoft.com/office/drawing/2014/main" val="10494972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350129842"/>
                    </a:ext>
                  </a:extLst>
                </a:gridCol>
                <a:gridCol w="1792119">
                  <a:extLst>
                    <a:ext uri="{9D8B030D-6E8A-4147-A177-3AD203B41FA5}">
                      <a16:colId xmlns:a16="http://schemas.microsoft.com/office/drawing/2014/main" val="2736716521"/>
                    </a:ext>
                  </a:extLst>
                </a:gridCol>
                <a:gridCol w="1700729">
                  <a:extLst>
                    <a:ext uri="{9D8B030D-6E8A-4147-A177-3AD203B41FA5}">
                      <a16:colId xmlns:a16="http://schemas.microsoft.com/office/drawing/2014/main" val="1611681236"/>
                    </a:ext>
                  </a:extLst>
                </a:gridCol>
              </a:tblGrid>
              <a:tr h="31955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/>
                        <a:t>이  름</a:t>
                      </a:r>
                      <a:endParaRPr lang="en-US" altLang="ko-KR" sz="1200" b="1"/>
                    </a:p>
                    <a:p>
                      <a:pPr algn="l" latinLnBrk="1"/>
                      <a:r>
                        <a:rPr lang="ko-KR" altLang="en-US" sz="1200" b="1"/>
                        <a:t>구  분</a:t>
                      </a:r>
                      <a:endParaRPr lang="ko-KR" altLang="en-US" sz="12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장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박 병 남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 현 승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이 동 준</a:t>
                      </a:r>
                      <a:endParaRPr lang="ko-KR" altLang="en-US" sz="16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950916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 료 탐 색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</a:t>
                      </a:r>
                      <a:r>
                        <a:rPr lang="ko-KR" altLang="en-US" sz="1400"/>
                        <a:t>↔</a:t>
                      </a:r>
                      <a:r>
                        <a:rPr lang="en-US" altLang="ko-KR" sz="1400"/>
                        <a:t>php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Python-Keras,</a:t>
                      </a:r>
                    </a:p>
                    <a:p>
                      <a:pPr algn="ctr" latinLnBrk="1"/>
                      <a:r>
                        <a:rPr lang="ko-KR" altLang="en-US" sz="1400"/>
                        <a:t>딥러닝 구현방법 </a:t>
                      </a:r>
                      <a:endParaRPr lang="en-US" altLang="ko-KR" sz="14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Unity, Vuforia </a:t>
                      </a:r>
                      <a:r>
                        <a:rPr lang="ko-KR" altLang="en-US" sz="1400"/>
                        <a:t>연동</a:t>
                      </a:r>
                      <a:endParaRPr lang="en-US" altLang="ko-KR" sz="1400" b="1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0623"/>
                  </a:ext>
                </a:extLst>
              </a:tr>
              <a:tr h="65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         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MySQL DB, </a:t>
                      </a:r>
                      <a:r>
                        <a:rPr lang="ko-KR" altLang="en-US" sz="1400"/>
                        <a:t>서버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사용자 커뮤니티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딥러닝 이미지 </a:t>
                      </a:r>
                      <a:r>
                        <a:rPr lang="en-US" altLang="ko-KR" sz="1400"/>
                        <a:t>DB</a:t>
                      </a:r>
                      <a:endParaRPr lang="en-US" altLang="ko-KR" sz="1400" b="1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Vuforia Target</a:t>
                      </a:r>
                    </a:p>
                    <a:p>
                      <a:pPr algn="ctr" latinLnBrk="1"/>
                      <a:r>
                        <a:rPr lang="en-US" altLang="ko-KR" sz="1400"/>
                        <a:t>Manager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0706"/>
                  </a:ext>
                </a:extLst>
              </a:tr>
              <a:tr h="71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         현</a:t>
                      </a:r>
                      <a:endParaRPr lang="ko-KR" altLang="en-US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사용자 로그인 및 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식재료 이미지 추출 및 </a:t>
                      </a:r>
                      <a:r>
                        <a:rPr lang="ko-KR" altLang="en-US" sz="1400" b="1" i="1" u="sng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딥러닝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AR</a:t>
                      </a:r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이미지 매칭 및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i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카메라 화면 구현</a:t>
                      </a:r>
                      <a:endParaRPr lang="en-US" altLang="ko-KR" sz="1400" b="1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42956"/>
                  </a:ext>
                </a:extLst>
              </a:tr>
              <a:tr h="85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테   스   트</a:t>
                      </a:r>
                      <a:endParaRPr lang="en-US" altLang="ko-KR" sz="1400" b="1" i="0"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i="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6412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2459C3F-431A-436F-9C93-6122DE4CD8A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0" name="Picture 2" descr="C:\Users\jino\Downloads\noun_33801_cc.png">
              <a:extLst>
                <a:ext uri="{FF2B5EF4-FFF2-40B4-BE49-F238E27FC236}">
                  <a16:creationId xmlns:a16="http://schemas.microsoft.com/office/drawing/2014/main" id="{3E42B54E-13EC-4E55-9DFD-80D931BFC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6A472-A511-4291-B4A1-D7A4C39E5EEA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074839-8131-46A0-BA23-D8DCFED57843}"/>
              </a:ext>
            </a:extLst>
          </p:cNvPr>
          <p:cNvSpPr/>
          <p:nvPr/>
        </p:nvSpPr>
        <p:spPr>
          <a:xfrm>
            <a:off x="4680564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EC4B92-9720-4A88-A97E-B29DF03F0B94}"/>
              </a:ext>
            </a:extLst>
          </p:cNvPr>
          <p:cNvSpPr/>
          <p:nvPr/>
        </p:nvSpPr>
        <p:spPr>
          <a:xfrm>
            <a:off x="6490909" y="3691915"/>
            <a:ext cx="611659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54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00" y="767194"/>
            <a:ext cx="15121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목  차</a:t>
            </a:r>
            <a:endParaRPr lang="ko-KR" altLang="en-US" sz="2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2332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600" y="130066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332" y="17193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8600" y="209214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 사례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2332" y="2563654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8600" y="292201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시나리오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23B0D-1E2A-4E82-AAF2-136E23301ED2}"/>
              </a:ext>
            </a:extLst>
          </p:cNvPr>
          <p:cNvSpPr txBox="1"/>
          <p:nvPr/>
        </p:nvSpPr>
        <p:spPr>
          <a:xfrm>
            <a:off x="2752332" y="34079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65050-8900-4456-BE4E-B910FEC1E523}"/>
              </a:ext>
            </a:extLst>
          </p:cNvPr>
          <p:cNvSpPr txBox="1"/>
          <p:nvPr/>
        </p:nvSpPr>
        <p:spPr>
          <a:xfrm>
            <a:off x="2778600" y="376871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개발환경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EA5D9-7C75-48A5-AD53-92A6E0D60BCC}"/>
              </a:ext>
            </a:extLst>
          </p:cNvPr>
          <p:cNvCxnSpPr>
            <a:cxnSpLocks/>
          </p:cNvCxnSpPr>
          <p:nvPr/>
        </p:nvCxnSpPr>
        <p:spPr>
          <a:xfrm>
            <a:off x="5508104" y="1059582"/>
            <a:ext cx="0" cy="3168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C7A0B5-4026-45D0-992F-4B04FF12AF5E}"/>
              </a:ext>
            </a:extLst>
          </p:cNvPr>
          <p:cNvSpPr txBox="1"/>
          <p:nvPr/>
        </p:nvSpPr>
        <p:spPr>
          <a:xfrm>
            <a:off x="6012160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1B913-7AC1-4E9A-9F50-085660CCBF2D}"/>
              </a:ext>
            </a:extLst>
          </p:cNvPr>
          <p:cNvSpPr txBox="1"/>
          <p:nvPr/>
        </p:nvSpPr>
        <p:spPr>
          <a:xfrm>
            <a:off x="6038428" y="1279043"/>
            <a:ext cx="192157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시스템 구성도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87175-3E2E-43B6-835C-F2370869936E}"/>
              </a:ext>
            </a:extLst>
          </p:cNvPr>
          <p:cNvSpPr txBox="1"/>
          <p:nvPr/>
        </p:nvSpPr>
        <p:spPr>
          <a:xfrm>
            <a:off x="6012160" y="173643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1C606-3869-47D0-A1A8-CDE46278625B}"/>
              </a:ext>
            </a:extLst>
          </p:cNvPr>
          <p:cNvSpPr txBox="1"/>
          <p:nvPr/>
        </p:nvSpPr>
        <p:spPr>
          <a:xfrm>
            <a:off x="6038428" y="2102526"/>
            <a:ext cx="223224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필요기술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선행연구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9B1F0-36F4-4E7B-A1D2-A4CBC4172916}"/>
              </a:ext>
            </a:extLst>
          </p:cNvPr>
          <p:cNvSpPr txBox="1"/>
          <p:nvPr/>
        </p:nvSpPr>
        <p:spPr>
          <a:xfrm>
            <a:off x="6012160" y="2580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F7855E-10BC-4EB4-B295-FA17EA9934A0}"/>
              </a:ext>
            </a:extLst>
          </p:cNvPr>
          <p:cNvSpPr txBox="1"/>
          <p:nvPr/>
        </p:nvSpPr>
        <p:spPr>
          <a:xfrm>
            <a:off x="6038428" y="2955485"/>
            <a:ext cx="197048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업무분담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E0C18-5C9B-4FE6-B771-3DAE97E9FB5C}"/>
              </a:ext>
            </a:extLst>
          </p:cNvPr>
          <p:cNvSpPr txBox="1"/>
          <p:nvPr/>
        </p:nvSpPr>
        <p:spPr>
          <a:xfrm>
            <a:off x="6012160" y="342505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E85B3-3688-4FF1-8384-42556D534B36}"/>
              </a:ext>
            </a:extLst>
          </p:cNvPr>
          <p:cNvSpPr txBox="1"/>
          <p:nvPr/>
        </p:nvSpPr>
        <p:spPr>
          <a:xfrm>
            <a:off x="6038428" y="3812856"/>
            <a:ext cx="1921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수행일정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A60CA-1B65-41D0-932E-9AE2D4C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008</a:t>
            </a:r>
          </a:p>
          <a:p>
            <a:pPr algn="ctr"/>
            <a:r>
              <a:rPr lang="ko-KR" altLang="en-US" sz="3600" i="1" spc="-1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 수행일정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6512" y="134034"/>
            <a:ext cx="187220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 업 연 구 </a:t>
            </a:r>
            <a:endParaRPr lang="en-US" altLang="ko-KR" b="1" i="1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수 행 일 정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56EC6-A98A-4B74-AA59-60498A6F4965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8" name="Picture 2" descr="C:\Users\jino\Downloads\noun_33801_cc.png">
              <a:extLst>
                <a:ext uri="{FF2B5EF4-FFF2-40B4-BE49-F238E27FC236}">
                  <a16:creationId xmlns:a16="http://schemas.microsoft.com/office/drawing/2014/main" id="{6A6CD31D-77C4-4C7C-8D27-706D4622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9796C-1EBB-427B-AF45-562C873A8CE2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189D7A-989E-4C17-BE15-E6F460BA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45" y="780365"/>
            <a:ext cx="6762720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4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001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졸업연구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개요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72327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졸업연구 개요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1547664" y="762886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배경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547664" y="215778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개발 목표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AA7D3-4098-49A5-8284-2893AF6F75E4}"/>
              </a:ext>
            </a:extLst>
          </p:cNvPr>
          <p:cNvSpPr txBox="1"/>
          <p:nvPr/>
        </p:nvSpPr>
        <p:spPr>
          <a:xfrm>
            <a:off x="1547664" y="375078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99A-4F02-4DB3-9839-6FA4BD2CB753}"/>
              </a:ext>
            </a:extLst>
          </p:cNvPr>
          <p:cNvSpPr txBox="1"/>
          <p:nvPr/>
        </p:nvSpPr>
        <p:spPr>
          <a:xfrm>
            <a:off x="2195736" y="1070663"/>
            <a:ext cx="640871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요리에 처음 입문하는 사람들에게 완성된 음식을 기대하기는 어렵다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도전하고자 하는 음식에 필요한 식재료를 구분하는 것 조차 버거울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그러나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레시피를 공유하여 음식을 만들기 위해 필요한 재료들과 조리법을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알 수 있다면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초보자도 쉽게 완성된 음식을 만들어 낼 수 있을 것이다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A7A63-56C4-449E-9874-7E01287B8A63}"/>
              </a:ext>
            </a:extLst>
          </p:cNvPr>
          <p:cNvSpPr txBox="1"/>
          <p:nvPr/>
        </p:nvSpPr>
        <p:spPr>
          <a:xfrm>
            <a:off x="2195736" y="2463473"/>
            <a:ext cx="6120680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사용자들 간 레시피를 공유하여 조리과정의 폭넓은 선택을 할 수 있게 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 통해 식재료를 추출하고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식재료를 인식하여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만들 수 있는 레시피를 제공한다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지역 시장물가나 온라인 몰의 최저가 및 칼로리를 </a:t>
            </a:r>
            <a:r>
              <a:rPr lang="en-US" altLang="ko-KR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 안에 시각화하여  나타낸다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C2476-4804-40CD-B41D-62A932BDA71E}"/>
              </a:ext>
            </a:extLst>
          </p:cNvPr>
          <p:cNvSpPr txBox="1"/>
          <p:nvPr/>
        </p:nvSpPr>
        <p:spPr>
          <a:xfrm>
            <a:off x="2195736" y="4064754"/>
            <a:ext cx="590465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누구나 스스로 요리를 할 수 있는 능력을 갖춤으로써 대한민국 음식문화를 </a:t>
            </a:r>
            <a:endParaRPr lang="en-US" altLang="ko-KR" sz="1400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400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발전시키는 효과를 기대할 수 있다</a:t>
            </a:r>
            <a:endParaRPr lang="ko-KR" altLang="en-US" sz="14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AA69DC-E037-4AB5-BF4E-DC0214DAE7D4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9" name="Picture 2" descr="C:\Users\jino\Downloads\noun_33801_cc.png">
              <a:extLst>
                <a:ext uri="{FF2B5EF4-FFF2-40B4-BE49-F238E27FC236}">
                  <a16:creationId xmlns:a16="http://schemas.microsoft.com/office/drawing/2014/main" id="{16A7039C-36F2-4E4A-83EF-98330A2D5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38064E-D9BC-42DE-8C60-85717F0833C5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</p:spTree>
    <p:extLst>
      <p:ext uri="{BB962C8B-B14F-4D97-AF65-F5344CB8AC3E}">
        <p14:creationId xmlns:p14="http://schemas.microsoft.com/office/powerpoint/2010/main" val="24740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7724" y="1817385"/>
            <a:ext cx="496855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002</a:t>
            </a:r>
          </a:p>
          <a:p>
            <a:pPr algn="ctr"/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관련연구</a:t>
            </a:r>
            <a:r>
              <a:rPr lang="ko-KR" altLang="en-US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 사례 </a:t>
            </a:r>
            <a:r>
              <a:rPr lang="en-US" altLang="ko-KR" sz="3600" i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&amp; </a:t>
            </a:r>
            <a:r>
              <a:rPr lang="ko-KR" altLang="en-US" sz="3600" i="1" spc="-15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구현기능</a:t>
            </a:r>
            <a:endParaRPr lang="ko-KR" altLang="en-US" sz="2800" i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7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CD8F4-8318-4925-AEB5-3B537D56292B}"/>
              </a:ext>
            </a:extLst>
          </p:cNvPr>
          <p:cNvSpPr txBox="1"/>
          <p:nvPr/>
        </p:nvSpPr>
        <p:spPr>
          <a:xfrm>
            <a:off x="2195736" y="80441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주방친구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30F502-54F2-4842-B7C5-34FDE6734A41}"/>
              </a:ext>
            </a:extLst>
          </p:cNvPr>
          <p:cNvGrpSpPr/>
          <p:nvPr/>
        </p:nvGrpSpPr>
        <p:grpSpPr>
          <a:xfrm>
            <a:off x="2555776" y="1146204"/>
            <a:ext cx="5681036" cy="3441768"/>
            <a:chOff x="734813" y="1332874"/>
            <a:chExt cx="2453032" cy="36203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60CAE0-E76E-43A2-AF2F-88356F0D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1332874"/>
              <a:ext cx="1231159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F00427-9006-4200-A2EC-64264852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13" y="3153190"/>
              <a:ext cx="123115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FEB57C-D75F-412F-9B7B-DA6AC85B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1332874"/>
              <a:ext cx="1208835" cy="1810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6252CE0-6F2E-4C14-9908-8831677F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10" y="3153190"/>
              <a:ext cx="1208835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EC916-03A6-4147-9D46-C880B1D7AD59}"/>
              </a:ext>
            </a:extLst>
          </p:cNvPr>
          <p:cNvSpPr/>
          <p:nvPr/>
        </p:nvSpPr>
        <p:spPr>
          <a:xfrm>
            <a:off x="2454719" y="1126025"/>
            <a:ext cx="5904656" cy="3560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50F69-5AE8-411B-BD90-2F9D8551B733}"/>
              </a:ext>
            </a:extLst>
          </p:cNvPr>
          <p:cNvSpPr txBox="1"/>
          <p:nvPr/>
        </p:nvSpPr>
        <p:spPr>
          <a:xfrm>
            <a:off x="3016388" y="1689752"/>
            <a:ext cx="478131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나에게 필요한 정보와 레시피를 저장해서 보기 쉽게 정리하는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카카오톡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밴드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페이스북 등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공유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찾고 싶은 정보와 레시피를 검색기능으로 원하는 것을 찾을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주방 상식 등의 정보들을 쉽게 접근할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요리백과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만개의 레시피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AF560-7252-4828-873A-2D537E16C767}"/>
              </a:ext>
            </a:extLst>
          </p:cNvPr>
          <p:cNvGrpSpPr/>
          <p:nvPr/>
        </p:nvGrpSpPr>
        <p:grpSpPr>
          <a:xfrm>
            <a:off x="2771800" y="1288386"/>
            <a:ext cx="5318248" cy="3312368"/>
            <a:chOff x="701499" y="1340334"/>
            <a:chExt cx="2486350" cy="36425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5841E9-AF6F-478C-92A2-D76725DE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2" y="3154693"/>
              <a:ext cx="1239796" cy="18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9AF293-28D3-4923-833F-892D88B6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99" y="3182885"/>
              <a:ext cx="1239796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5948F3-18AF-45B2-B32A-E3AE9AEC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053" y="1340334"/>
              <a:ext cx="1239796" cy="1842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FE23CB-472C-4708-A36B-99E00C6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00" y="1347613"/>
              <a:ext cx="1239796" cy="18352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959C-9402-4F7C-8F65-6CA7924A3497}"/>
              </a:ext>
            </a:extLst>
          </p:cNvPr>
          <p:cNvSpPr/>
          <p:nvPr/>
        </p:nvSpPr>
        <p:spPr>
          <a:xfrm>
            <a:off x="2339752" y="1239702"/>
            <a:ext cx="5904656" cy="339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28676-9C44-4D63-ADAD-0E8FCAEC13FB}"/>
              </a:ext>
            </a:extLst>
          </p:cNvPr>
          <p:cNvSpPr txBox="1"/>
          <p:nvPr/>
        </p:nvSpPr>
        <p:spPr>
          <a:xfrm>
            <a:off x="2518399" y="1517365"/>
            <a:ext cx="5318248" cy="28931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종류별 레시피로  각 종류별로 원하는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 별 레시피로 일상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손님접대 등 상황에 맞는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방법 별 레시피로 끓이기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볶음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등 방법에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재료별 레시피로  가진 재료에 따라 레시피를 확인할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자기가 좋아하는 레시피를 스크랩하여 편집 또는 공유를 할 수 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E2633A-653B-435A-8B3C-1F203CF06986}"/>
              </a:ext>
            </a:extLst>
          </p:cNvPr>
          <p:cNvSpPr txBox="1"/>
          <p:nvPr/>
        </p:nvSpPr>
        <p:spPr>
          <a:xfrm>
            <a:off x="2195736" y="804412"/>
            <a:ext cx="302433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해먹남녀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7FEB5-0074-430E-BB5C-39F00196ECB8}"/>
              </a:ext>
            </a:extLst>
          </p:cNvPr>
          <p:cNvGrpSpPr/>
          <p:nvPr/>
        </p:nvGrpSpPr>
        <p:grpSpPr>
          <a:xfrm>
            <a:off x="2627784" y="1212054"/>
            <a:ext cx="5478061" cy="3309232"/>
            <a:chOff x="914140" y="1340334"/>
            <a:chExt cx="2171146" cy="3529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243BE-ADE2-42D2-A259-1720A0C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67" y="3069610"/>
              <a:ext cx="111211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D85582-E2F9-4793-8290-1FFD9F0D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3069610"/>
              <a:ext cx="1051379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D07420-6162-46DD-8AF4-1A52B67E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001" y="1340334"/>
              <a:ext cx="1128285" cy="172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B1F47C-0D38-42D9-8FE0-2BF68D0C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40" y="1340334"/>
              <a:ext cx="1051379" cy="17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823FEE-B23A-438D-BD88-D81D9FEBF52C}"/>
              </a:ext>
            </a:extLst>
          </p:cNvPr>
          <p:cNvSpPr/>
          <p:nvPr/>
        </p:nvSpPr>
        <p:spPr>
          <a:xfrm>
            <a:off x="2112328" y="1104774"/>
            <a:ext cx="6408712" cy="3555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39A2C-470F-420D-BF59-F202DC2B8083}"/>
              </a:ext>
            </a:extLst>
          </p:cNvPr>
          <p:cNvSpPr txBox="1"/>
          <p:nvPr/>
        </p:nvSpPr>
        <p:spPr>
          <a:xfrm>
            <a:off x="2644924" y="1719755"/>
            <a:ext cx="511256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많은 요리 레시피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꿀 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 들에 대해 리뷰와 함께 확인 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자취생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상황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국가별 요리  등의 요리를 확인 할 수 있음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레시피의 영양성분 및 주의 성분을 한 눈에 확인할 수 있음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내가 좋아하는 음식의 레시피를 스크랩 할 수 있음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097128" y="457200"/>
            <a:ext cx="67953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72" y="134034"/>
            <a:ext cx="197025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관련연구사례  </a:t>
            </a:r>
            <a:r>
              <a:rPr lang="en-US" altLang="ko-KR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&amp; </a:t>
            </a:r>
          </a:p>
          <a:p>
            <a:pPr algn="ctr"/>
            <a:r>
              <a:rPr lang="ko-KR" altLang="en-US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b="1" i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2414A-8275-4268-AF2E-4952FD1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4FC9-7893-48CF-BBB3-DC46DA9662D4}"/>
              </a:ext>
            </a:extLst>
          </p:cNvPr>
          <p:cNvSpPr txBox="1"/>
          <p:nvPr/>
        </p:nvSpPr>
        <p:spPr>
          <a:xfrm>
            <a:off x="1763688" y="843457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2. 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구현기능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B91CA-2F91-41B2-A9C8-A5204C98AD1D}"/>
              </a:ext>
            </a:extLst>
          </p:cNvPr>
          <p:cNvGrpSpPr/>
          <p:nvPr/>
        </p:nvGrpSpPr>
        <p:grpSpPr>
          <a:xfrm>
            <a:off x="7452320" y="64135"/>
            <a:ext cx="1540958" cy="369332"/>
            <a:chOff x="7452320" y="64135"/>
            <a:chExt cx="1540958" cy="369332"/>
          </a:xfrm>
        </p:grpSpPr>
        <p:pic>
          <p:nvPicPr>
            <p:cNvPr id="15" name="Picture 2" descr="C:\Users\jino\Downloads\noun_33801_cc.png">
              <a:extLst>
                <a:ext uri="{FF2B5EF4-FFF2-40B4-BE49-F238E27FC236}">
                  <a16:creationId xmlns:a16="http://schemas.microsoft.com/office/drawing/2014/main" id="{7A75F9AC-543C-45E6-81B7-65293CC34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9"/>
            <a:stretch/>
          </p:blipFill>
          <p:spPr bwMode="auto">
            <a:xfrm>
              <a:off x="7452320" y="64135"/>
              <a:ext cx="519301" cy="32997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3900CB-D465-4C18-AE19-E3997B8DB803}"/>
                </a:ext>
              </a:extLst>
            </p:cNvPr>
            <p:cNvSpPr/>
            <p:nvPr/>
          </p:nvSpPr>
          <p:spPr>
            <a:xfrm>
              <a:off x="7866423" y="64135"/>
              <a:ext cx="11268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나 만 의  레 시 피  공 유 </a:t>
              </a:r>
              <a:endParaRPr lang="en-US" altLang="ko-KR" sz="900" b="1" i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r>
                <a:rPr lang="ko-KR" altLang="en-US" sz="900" b="1" i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애 플 리 케 이 션</a:t>
              </a:r>
              <a:endParaRPr lang="ko-KR" altLang="en-US" sz="900" i="1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93F130-EF3D-4943-A454-4517A0F23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79" y="1564272"/>
            <a:ext cx="376237" cy="37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46CBA-C8B0-4ADA-87D8-4EA95FB5A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20" y="2316525"/>
            <a:ext cx="376237" cy="37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2" y="3039624"/>
            <a:ext cx="376237" cy="376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4C48-3F85-47A4-B32D-2C8644E3C4AB}"/>
              </a:ext>
            </a:extLst>
          </p:cNvPr>
          <p:cNvSpPr/>
          <p:nvPr/>
        </p:nvSpPr>
        <p:spPr>
          <a:xfrm>
            <a:off x="3419872" y="1465254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통해 추출된 식재료를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AR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카메라로 인식하여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시장물가와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칼로리를 화면 위에 나타냄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F5552-20BE-4866-B0B8-5FD0C6A52038}"/>
              </a:ext>
            </a:extLst>
          </p:cNvPr>
          <p:cNvSpPr/>
          <p:nvPr/>
        </p:nvSpPr>
        <p:spPr>
          <a:xfrm>
            <a:off x="3419872" y="2212257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인식된 식재료를 터치하면 해당 식재료로 만들 수 있는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요리와 레시피를 보여줌</a:t>
            </a:r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22445" y="2935356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식재료들의 영양성분을 나타내주고 등록된 레시피의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개인 만족도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평점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를 제공함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97585C-E78F-4812-A663-486FAE5B1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009" y="3801553"/>
            <a:ext cx="376237" cy="3762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51B078-B377-4635-A59B-7A3ADA3BDAB8}"/>
              </a:ext>
            </a:extLst>
          </p:cNvPr>
          <p:cNvSpPr/>
          <p:nvPr/>
        </p:nvSpPr>
        <p:spPr>
          <a:xfrm>
            <a:off x="3419872" y="3697285"/>
            <a:ext cx="4677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어플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시작부분의 선호도 조사와 검색한 음식 간의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측정하여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유사도가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짙은 음식 레시피 추천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808</Words>
  <Application>Microsoft Office PowerPoint</Application>
  <PresentationFormat>화면 슬라이드 쇼(16:9)</PresentationFormat>
  <Paragraphs>212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한컴 고딕</vt:lpstr>
      <vt:lpstr>Tahoma</vt:lpstr>
      <vt:lpstr>Arial</vt:lpstr>
      <vt:lpstr>맑은 고딕</vt:lpstr>
      <vt:lpstr>나눔고딕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 동준</cp:lastModifiedBy>
  <cp:revision>353</cp:revision>
  <dcterms:created xsi:type="dcterms:W3CDTF">2006-10-05T04:04:58Z</dcterms:created>
  <dcterms:modified xsi:type="dcterms:W3CDTF">2019-12-15T09:40:49Z</dcterms:modified>
</cp:coreProperties>
</file>